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11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87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487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8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74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192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27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41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4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441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63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52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5" y="0"/>
            <a:ext cx="9103539" cy="68579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384390" y="114301"/>
            <a:ext cx="43744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</a:rPr>
              <a:t>ХЕРСОНСЬКИЙ ДЕРЖАВНИЙ УНІВЕРСИТЕТ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uk-UA" b="1" i="1" dirty="0" smtClean="0">
                <a:solidFill>
                  <a:schemeClr val="accent5">
                    <a:lumMod val="50000"/>
                  </a:schemeClr>
                </a:solidFill>
              </a:rPr>
              <a:t>Факультет біології, географії і екології</a:t>
            </a:r>
            <a:br>
              <a:rPr lang="uk-UA" b="1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uk-UA" b="1" i="1" dirty="0" smtClean="0">
                <a:solidFill>
                  <a:schemeClr val="accent5">
                    <a:lumMod val="50000"/>
                  </a:schemeClr>
                </a:solidFill>
              </a:rPr>
              <a:t>Кафедра географії та екології</a:t>
            </a:r>
            <a:endParaRPr lang="ru-RU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133" y="1"/>
            <a:ext cx="1583867" cy="158386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5" y="-1"/>
            <a:ext cx="1557338" cy="158245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99247" y="1937445"/>
            <a:ext cx="51447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Дисципл</a:t>
            </a:r>
            <a:r>
              <a:rPr lang="uk-UA" sz="3200" dirty="0" smtClean="0">
                <a:solidFill>
                  <a:schemeClr val="tx2">
                    <a:lumMod val="50000"/>
                  </a:schemeClr>
                </a:solidFill>
              </a:rPr>
              <a:t>іна вільного вибору</a:t>
            </a:r>
          </a:p>
          <a:p>
            <a:pPr algn="ctr"/>
            <a:r>
              <a:rPr lang="uk-UA" sz="3200" b="1" dirty="0" smtClean="0">
                <a:solidFill>
                  <a:schemeClr val="tx2">
                    <a:lumMod val="50000"/>
                  </a:schemeClr>
                </a:solidFill>
              </a:rPr>
              <a:t>«РЕКРЕАЦІЙНА ГЕОГРАФІЯ»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38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5756" y="274741"/>
            <a:ext cx="84724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/>
              <a:t>Метою курсу є: </a:t>
            </a:r>
            <a:r>
              <a:rPr lang="ru-RU" sz="2400" dirty="0" err="1"/>
              <a:t>формування</a:t>
            </a:r>
            <a:r>
              <a:rPr lang="ru-RU" sz="2400" dirty="0"/>
              <a:t> </a:t>
            </a:r>
            <a:r>
              <a:rPr lang="ru-RU" sz="2400" dirty="0" err="1"/>
              <a:t>спеціальних</a:t>
            </a:r>
            <a:r>
              <a:rPr lang="ru-RU" sz="2400" dirty="0"/>
              <a:t> </a:t>
            </a:r>
            <a:r>
              <a:rPr lang="ru-RU" sz="2400" dirty="0" err="1"/>
              <a:t>знань</a:t>
            </a:r>
            <a:r>
              <a:rPr lang="ru-RU" sz="2400" dirty="0"/>
              <a:t> з </a:t>
            </a:r>
            <a:r>
              <a:rPr lang="ru-RU" sz="2400" dirty="0" err="1"/>
              <a:t>методологічних</a:t>
            </a:r>
            <a:r>
              <a:rPr lang="ru-RU" sz="2400" dirty="0"/>
              <a:t> засад </a:t>
            </a:r>
            <a:r>
              <a:rPr lang="ru-RU" sz="2400" dirty="0" err="1"/>
              <a:t>рекреаційної</a:t>
            </a:r>
            <a:r>
              <a:rPr lang="ru-RU" sz="2400" dirty="0"/>
              <a:t> </a:t>
            </a:r>
            <a:r>
              <a:rPr lang="ru-RU" sz="2400" dirty="0" err="1"/>
              <a:t>географії</a:t>
            </a:r>
            <a:r>
              <a:rPr lang="ru-RU" sz="2400" dirty="0"/>
              <a:t> як науки, </a:t>
            </a:r>
            <a:r>
              <a:rPr lang="ru-RU" sz="2400" dirty="0" err="1"/>
              <a:t>територіальної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рекреаційно-туристичного</a:t>
            </a:r>
            <a:r>
              <a:rPr lang="ru-RU" sz="2400" dirty="0"/>
              <a:t> </a:t>
            </a:r>
            <a:r>
              <a:rPr lang="ru-RU" sz="2400" dirty="0" err="1"/>
              <a:t>господарства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 і </a:t>
            </a:r>
            <a:r>
              <a:rPr lang="ru-RU" sz="2400" dirty="0" err="1"/>
              <a:t>світу</a:t>
            </a:r>
            <a:r>
              <a:rPr lang="ru-RU" sz="2400" dirty="0"/>
              <a:t>, яка в </a:t>
            </a:r>
            <a:r>
              <a:rPr lang="ru-RU" sz="2400" dirty="0" err="1"/>
              <a:t>сучасних</a:t>
            </a:r>
            <a:r>
              <a:rPr lang="ru-RU" sz="2400" dirty="0"/>
              <a:t> </a:t>
            </a:r>
            <a:r>
              <a:rPr lang="ru-RU" sz="2400" dirty="0" err="1"/>
              <a:t>умовах</a:t>
            </a:r>
            <a:r>
              <a:rPr lang="ru-RU" sz="2400" dirty="0"/>
              <a:t> </a:t>
            </a:r>
            <a:r>
              <a:rPr lang="ru-RU" sz="2400" dirty="0" err="1"/>
              <a:t>перетворилася</a:t>
            </a:r>
            <a:r>
              <a:rPr lang="ru-RU" sz="2400" dirty="0"/>
              <a:t> на </a:t>
            </a:r>
            <a:r>
              <a:rPr lang="ru-RU" sz="2400" dirty="0" err="1"/>
              <a:t>вагомий</a:t>
            </a:r>
            <a:r>
              <a:rPr lang="ru-RU" sz="2400" dirty="0"/>
              <a:t> і </a:t>
            </a:r>
            <a:r>
              <a:rPr lang="ru-RU" sz="2400" dirty="0" err="1"/>
              <a:t>визначний</a:t>
            </a:r>
            <a:r>
              <a:rPr lang="ru-RU" sz="2400" dirty="0"/>
              <a:t> </a:t>
            </a:r>
            <a:r>
              <a:rPr lang="ru-RU" sz="2400" dirty="0" err="1"/>
              <a:t>чинник</a:t>
            </a:r>
            <a:r>
              <a:rPr lang="ru-RU" sz="2400" dirty="0"/>
              <a:t> </a:t>
            </a:r>
            <a:r>
              <a:rPr lang="ru-RU" sz="2400" dirty="0" err="1"/>
              <a:t>економічного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. </a:t>
            </a:r>
            <a:endParaRPr lang="ru-RU" sz="2400" dirty="0" smtClean="0"/>
          </a:p>
          <a:p>
            <a:pPr algn="just"/>
            <a:endParaRPr lang="ru-RU" sz="2400" dirty="0"/>
          </a:p>
          <a:p>
            <a:pPr algn="just"/>
            <a:r>
              <a:rPr lang="ru-RU" sz="2400" b="1" dirty="0"/>
              <a:t>Предметом </a:t>
            </a:r>
            <a:r>
              <a:rPr lang="ru-RU" sz="2400" dirty="0" err="1" smtClean="0"/>
              <a:t>вивчення</a:t>
            </a:r>
            <a:r>
              <a:rPr lang="ru-RU" sz="2400" dirty="0" smtClean="0"/>
              <a:t> </a:t>
            </a:r>
            <a:r>
              <a:rPr lang="ru-RU" sz="2400" dirty="0" err="1"/>
              <a:t>навчальної</a:t>
            </a:r>
            <a:r>
              <a:rPr lang="ru-RU" sz="2400" dirty="0"/>
              <a:t> </a:t>
            </a:r>
            <a:r>
              <a:rPr lang="ru-RU" sz="2400" dirty="0" err="1"/>
              <a:t>дисципліни</a:t>
            </a:r>
            <a:r>
              <a:rPr lang="ru-RU" sz="2400" dirty="0"/>
              <a:t> є </a:t>
            </a:r>
            <a:r>
              <a:rPr lang="ru-RU" sz="2400" dirty="0" err="1"/>
              <a:t>територіальна</a:t>
            </a:r>
            <a:r>
              <a:rPr lang="ru-RU" sz="2400" dirty="0"/>
              <a:t> </a:t>
            </a:r>
            <a:r>
              <a:rPr lang="ru-RU" sz="2400" dirty="0" err="1"/>
              <a:t>організація</a:t>
            </a:r>
            <a:r>
              <a:rPr lang="ru-RU" sz="2400" dirty="0"/>
              <a:t> </a:t>
            </a:r>
            <a:r>
              <a:rPr lang="ru-RU" sz="2400" dirty="0" err="1"/>
              <a:t>рекреаційної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; </a:t>
            </a:r>
            <a:r>
              <a:rPr lang="ru-RU" sz="2400" dirty="0" err="1"/>
              <a:t>засвоєння</a:t>
            </a:r>
            <a:r>
              <a:rPr lang="ru-RU" sz="2400" dirty="0"/>
              <a:t> </a:t>
            </a:r>
            <a:r>
              <a:rPr lang="ru-RU" sz="2400" dirty="0" err="1"/>
              <a:t>теоретичних</a:t>
            </a:r>
            <a:r>
              <a:rPr lang="ru-RU" sz="2400" dirty="0"/>
              <a:t> та </a:t>
            </a:r>
            <a:r>
              <a:rPr lang="ru-RU" sz="2400" dirty="0" err="1"/>
              <a:t>методичних</a:t>
            </a:r>
            <a:r>
              <a:rPr lang="ru-RU" sz="2400" dirty="0"/>
              <a:t> основ </a:t>
            </a:r>
            <a:r>
              <a:rPr lang="ru-RU" sz="2400" dirty="0" err="1"/>
              <a:t>рекреаційної</a:t>
            </a:r>
            <a:r>
              <a:rPr lang="ru-RU" sz="2400" dirty="0"/>
              <a:t> </a:t>
            </a:r>
            <a:r>
              <a:rPr lang="ru-RU" sz="2400" dirty="0" err="1"/>
              <a:t>географії</a:t>
            </a:r>
            <a:r>
              <a:rPr lang="ru-RU" sz="2400" dirty="0"/>
              <a:t> і </a:t>
            </a:r>
            <a:r>
              <a:rPr lang="ru-RU" sz="2400" dirty="0" err="1"/>
              <a:t>набуття</a:t>
            </a:r>
            <a:r>
              <a:rPr lang="ru-RU" sz="2400" dirty="0"/>
              <a:t> </a:t>
            </a:r>
            <a:r>
              <a:rPr lang="ru-RU" sz="2400" dirty="0" err="1"/>
              <a:t>практичних</a:t>
            </a:r>
            <a:r>
              <a:rPr lang="ru-RU" sz="2400" dirty="0"/>
              <a:t> </a:t>
            </a:r>
            <a:r>
              <a:rPr lang="ru-RU" sz="2400" dirty="0" err="1"/>
              <a:t>навичок</a:t>
            </a:r>
            <a:r>
              <a:rPr lang="ru-RU" sz="2400" dirty="0"/>
              <a:t> з </a:t>
            </a:r>
            <a:r>
              <a:rPr lang="ru-RU" sz="2400" dirty="0" err="1"/>
              <a:t>територіальної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рекреаційної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17200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4300" y="185090"/>
            <a:ext cx="890111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</a:rPr>
              <a:t>Основні завдання курсу: </a:t>
            </a:r>
            <a:endParaRPr lang="uk-UA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err="1" smtClean="0"/>
              <a:t>вивчення</a:t>
            </a:r>
            <a:r>
              <a:rPr lang="ru-RU" sz="2000" dirty="0" smtClean="0"/>
              <a:t> </a:t>
            </a:r>
            <a:r>
              <a:rPr lang="ru-RU" sz="2000" dirty="0" err="1"/>
              <a:t>теоретичних</a:t>
            </a:r>
            <a:r>
              <a:rPr lang="ru-RU" sz="2000" dirty="0"/>
              <a:t> основ </a:t>
            </a:r>
            <a:r>
              <a:rPr lang="ru-RU" sz="2000" dirty="0" err="1"/>
              <a:t>даної</a:t>
            </a:r>
            <a:r>
              <a:rPr lang="ru-RU" sz="2000" dirty="0"/>
              <a:t> </a:t>
            </a:r>
            <a:r>
              <a:rPr lang="ru-RU" sz="2000" dirty="0" err="1"/>
              <a:t>дисципліни</a:t>
            </a:r>
            <a:r>
              <a:rPr lang="ru-RU" sz="2000" dirty="0"/>
              <a:t>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err="1" smtClean="0"/>
              <a:t>пізнання</a:t>
            </a:r>
            <a:r>
              <a:rPr lang="ru-RU" sz="2000" dirty="0" smtClean="0"/>
              <a:t> </a:t>
            </a:r>
            <a:r>
              <a:rPr lang="ru-RU" sz="2000" dirty="0" err="1"/>
              <a:t>закономірностей</a:t>
            </a:r>
            <a:r>
              <a:rPr lang="ru-RU" sz="2000" dirty="0"/>
              <a:t> </a:t>
            </a:r>
            <a:r>
              <a:rPr lang="ru-RU" sz="2000" dirty="0" err="1"/>
              <a:t>виникнення</a:t>
            </a:r>
            <a:r>
              <a:rPr lang="ru-RU" sz="2000" dirty="0"/>
              <a:t>, </a:t>
            </a:r>
            <a:r>
              <a:rPr lang="ru-RU" sz="2000" dirty="0" err="1"/>
              <a:t>функціонування</a:t>
            </a:r>
            <a:r>
              <a:rPr lang="ru-RU" sz="2000" dirty="0"/>
              <a:t> і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територіально-рекреаційних</a:t>
            </a:r>
            <a:r>
              <a:rPr lang="ru-RU" sz="2000" dirty="0"/>
              <a:t> систем,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err="1" smtClean="0"/>
              <a:t>вивчення</a:t>
            </a:r>
            <a:r>
              <a:rPr lang="ru-RU" sz="2000" dirty="0" smtClean="0"/>
              <a:t> </a:t>
            </a:r>
            <a:r>
              <a:rPr lang="ru-RU" sz="2000" dirty="0" err="1"/>
              <a:t>методів</a:t>
            </a:r>
            <a:r>
              <a:rPr lang="ru-RU" sz="2000" dirty="0"/>
              <a:t> </a:t>
            </a:r>
            <a:r>
              <a:rPr lang="ru-RU" sz="2000" dirty="0" err="1"/>
              <a:t>дослідження</a:t>
            </a:r>
            <a:r>
              <a:rPr lang="ru-RU" sz="2000" dirty="0"/>
              <a:t> </a:t>
            </a:r>
            <a:r>
              <a:rPr lang="ru-RU" sz="2000" dirty="0" err="1"/>
              <a:t>рекреаційної</a:t>
            </a:r>
            <a:r>
              <a:rPr lang="ru-RU" sz="2000" dirty="0"/>
              <a:t> </a:t>
            </a:r>
            <a:r>
              <a:rPr lang="ru-RU" sz="2000" dirty="0" err="1"/>
              <a:t>географії</a:t>
            </a:r>
            <a:r>
              <a:rPr lang="ru-RU" sz="2000" dirty="0"/>
              <a:t>,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/>
              <a:t>характеристика </a:t>
            </a:r>
            <a:r>
              <a:rPr lang="ru-RU" sz="2000" dirty="0" err="1"/>
              <a:t>ознак</a:t>
            </a:r>
            <a:r>
              <a:rPr lang="ru-RU" sz="2000" dirty="0"/>
              <a:t> </a:t>
            </a:r>
            <a:r>
              <a:rPr lang="ru-RU" sz="2000" dirty="0" err="1"/>
              <a:t>районоутворення</a:t>
            </a:r>
            <a:r>
              <a:rPr lang="ru-RU" sz="2000" dirty="0"/>
              <a:t> – умов, </a:t>
            </a:r>
            <a:r>
              <a:rPr lang="ru-RU" sz="2000" dirty="0" err="1"/>
              <a:t>факторів</a:t>
            </a:r>
            <a:r>
              <a:rPr lang="ru-RU" sz="2000" dirty="0"/>
              <a:t> </a:t>
            </a:r>
            <a:r>
              <a:rPr lang="ru-RU" sz="2000" dirty="0" err="1"/>
              <a:t>задля</a:t>
            </a:r>
            <a:r>
              <a:rPr lang="ru-RU" sz="2000" dirty="0"/>
              <a:t> </a:t>
            </a:r>
            <a:r>
              <a:rPr lang="ru-RU" sz="2000" dirty="0" err="1"/>
              <a:t>успішного</a:t>
            </a:r>
            <a:r>
              <a:rPr lang="ru-RU" sz="2000" dirty="0"/>
              <a:t> </a:t>
            </a:r>
            <a:r>
              <a:rPr lang="ru-RU" sz="2000" dirty="0" err="1"/>
              <a:t>вирішення</a:t>
            </a:r>
            <a:r>
              <a:rPr lang="ru-RU" sz="2000" dirty="0"/>
              <a:t> як </a:t>
            </a:r>
            <a:r>
              <a:rPr lang="ru-RU" sz="2000" dirty="0" err="1"/>
              <a:t>наукових</a:t>
            </a:r>
            <a:r>
              <a:rPr lang="ru-RU" sz="2000" dirty="0"/>
              <a:t>, так і </a:t>
            </a:r>
            <a:r>
              <a:rPr lang="ru-RU" sz="2000" dirty="0" err="1"/>
              <a:t>практичних</a:t>
            </a:r>
            <a:r>
              <a:rPr lang="ru-RU" sz="2000" dirty="0"/>
              <a:t> </a:t>
            </a:r>
            <a:r>
              <a:rPr lang="ru-RU" sz="2000" dirty="0" err="1"/>
              <a:t>питань</a:t>
            </a:r>
            <a:r>
              <a:rPr lang="ru-RU" sz="2000" dirty="0"/>
              <a:t>, </a:t>
            </a:r>
            <a:r>
              <a:rPr lang="ru-RU" sz="2000" dirty="0" err="1"/>
              <a:t>пов’язаних</a:t>
            </a:r>
            <a:r>
              <a:rPr lang="ru-RU" sz="2000" dirty="0"/>
              <a:t> з </a:t>
            </a:r>
            <a:r>
              <a:rPr lang="ru-RU" sz="2000" dirty="0" err="1"/>
              <a:t>подальшим</a:t>
            </a:r>
            <a:r>
              <a:rPr lang="ru-RU" sz="2000" dirty="0"/>
              <a:t> </a:t>
            </a:r>
            <a:r>
              <a:rPr lang="ru-RU" sz="2000" dirty="0" err="1"/>
              <a:t>розвитком</a:t>
            </a:r>
            <a:r>
              <a:rPr lang="ru-RU" sz="2000" dirty="0"/>
              <a:t> </a:t>
            </a:r>
            <a:r>
              <a:rPr lang="ru-RU" sz="2000" dirty="0" err="1"/>
              <a:t>рекреаційної</a:t>
            </a:r>
            <a:r>
              <a:rPr lang="ru-RU" sz="2000" dirty="0"/>
              <a:t> </a:t>
            </a:r>
            <a:r>
              <a:rPr lang="ru-RU" sz="2000" dirty="0" err="1"/>
              <a:t>географії</a:t>
            </a:r>
            <a:r>
              <a:rPr lang="ru-RU" sz="2000" dirty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err="1" smtClean="0"/>
              <a:t>визначити</a:t>
            </a:r>
            <a:r>
              <a:rPr lang="ru-RU" sz="2000" dirty="0" smtClean="0"/>
              <a:t> </a:t>
            </a:r>
            <a:r>
              <a:rPr lang="ru-RU" sz="2000" dirty="0" err="1"/>
              <a:t>основні</a:t>
            </a:r>
            <a:r>
              <a:rPr lang="ru-RU" sz="2000" dirty="0"/>
              <a:t> </a:t>
            </a:r>
            <a:r>
              <a:rPr lang="ru-RU" sz="2000" dirty="0" err="1"/>
              <a:t>поняття</a:t>
            </a:r>
            <a:r>
              <a:rPr lang="ru-RU" sz="2000" dirty="0"/>
              <a:t> </a:t>
            </a:r>
            <a:r>
              <a:rPr lang="ru-RU" sz="2000" dirty="0" err="1"/>
              <a:t>рекреаційної</a:t>
            </a:r>
            <a:r>
              <a:rPr lang="ru-RU" sz="2000" dirty="0"/>
              <a:t> </a:t>
            </a:r>
            <a:r>
              <a:rPr lang="ru-RU" sz="2000" dirty="0" err="1"/>
              <a:t>географії</a:t>
            </a:r>
            <a:r>
              <a:rPr lang="ru-RU" sz="2000" dirty="0"/>
              <a:t> та </a:t>
            </a:r>
            <a:r>
              <a:rPr lang="ru-RU" sz="2000" dirty="0" err="1"/>
              <a:t>навчити</a:t>
            </a:r>
            <a:r>
              <a:rPr lang="ru-RU" sz="2000" dirty="0"/>
              <a:t> </a:t>
            </a:r>
            <a:r>
              <a:rPr lang="ru-RU" sz="2000" dirty="0" err="1"/>
              <a:t>студентів</a:t>
            </a:r>
            <a:r>
              <a:rPr lang="ru-RU" sz="2000" dirty="0"/>
              <a:t> </a:t>
            </a:r>
            <a:r>
              <a:rPr lang="ru-RU" sz="2000" dirty="0" err="1"/>
              <a:t>використовувати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у </a:t>
            </a:r>
            <a:r>
              <a:rPr lang="ru-RU" sz="2000" dirty="0" err="1"/>
              <a:t>майбутній</a:t>
            </a:r>
            <a:r>
              <a:rPr lang="ru-RU" sz="2000" dirty="0"/>
              <a:t> </a:t>
            </a:r>
            <a:r>
              <a:rPr lang="ru-RU" sz="2000" dirty="0" err="1"/>
              <a:t>практичній</a:t>
            </a:r>
            <a:r>
              <a:rPr lang="ru-RU" sz="2000" dirty="0"/>
              <a:t> </a:t>
            </a:r>
            <a:r>
              <a:rPr lang="ru-RU" sz="2000" dirty="0" err="1"/>
              <a:t>роботі</a:t>
            </a:r>
            <a:r>
              <a:rPr lang="ru-RU" sz="2000" dirty="0"/>
              <a:t> у </a:t>
            </a:r>
            <a:r>
              <a:rPr lang="ru-RU" sz="2000" dirty="0" err="1"/>
              <a:t>сфері</a:t>
            </a:r>
            <a:r>
              <a:rPr lang="ru-RU" sz="2000" dirty="0"/>
              <a:t> </a:t>
            </a:r>
            <a:r>
              <a:rPr lang="ru-RU" sz="2000" dirty="0" err="1"/>
              <a:t>туристичної</a:t>
            </a:r>
            <a:r>
              <a:rPr lang="ru-RU" sz="2000" dirty="0"/>
              <a:t> </a:t>
            </a:r>
            <a:r>
              <a:rPr lang="ru-RU" sz="2000" dirty="0" err="1"/>
              <a:t>індустрії</a:t>
            </a:r>
            <a:r>
              <a:rPr lang="ru-RU" sz="2000" dirty="0"/>
              <a:t> та </a:t>
            </a:r>
            <a:r>
              <a:rPr lang="ru-RU" sz="2000" dirty="0" err="1"/>
              <a:t>бізнесу</a:t>
            </a:r>
            <a:r>
              <a:rPr lang="ru-RU" sz="2000" dirty="0"/>
              <a:t>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err="1" smtClean="0"/>
              <a:t>здобути</a:t>
            </a:r>
            <a:r>
              <a:rPr lang="ru-RU" sz="2000" dirty="0" smtClean="0"/>
              <a:t> </a:t>
            </a:r>
            <a:r>
              <a:rPr lang="ru-RU" sz="2000" dirty="0" err="1"/>
              <a:t>знання</a:t>
            </a:r>
            <a:r>
              <a:rPr lang="ru-RU" sz="2000" dirty="0"/>
              <a:t> про </a:t>
            </a:r>
            <a:r>
              <a:rPr lang="ru-RU" sz="2000" dirty="0" err="1"/>
              <a:t>сутність</a:t>
            </a:r>
            <a:r>
              <a:rPr lang="ru-RU" sz="2000" dirty="0"/>
              <a:t> </a:t>
            </a:r>
            <a:r>
              <a:rPr lang="ru-RU" sz="2000" dirty="0" err="1"/>
              <a:t>рекреаційної</a:t>
            </a:r>
            <a:r>
              <a:rPr lang="ru-RU" sz="2000" dirty="0"/>
              <a:t> </a:t>
            </a:r>
            <a:r>
              <a:rPr lang="ru-RU" sz="2000" dirty="0" err="1"/>
              <a:t>географії</a:t>
            </a:r>
            <a:r>
              <a:rPr lang="ru-RU" sz="2000" dirty="0"/>
              <a:t>, </a:t>
            </a:r>
            <a:r>
              <a:rPr lang="ru-RU" sz="2000" dirty="0" err="1"/>
              <a:t>передумови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, </a:t>
            </a:r>
            <a:r>
              <a:rPr lang="ru-RU" sz="2000" dirty="0" err="1"/>
              <a:t>значення</a:t>
            </a:r>
            <a:r>
              <a:rPr lang="ru-RU" sz="2000" dirty="0"/>
              <a:t> в </a:t>
            </a:r>
            <a:r>
              <a:rPr lang="ru-RU" sz="2000" dirty="0" err="1"/>
              <a:t>контексті</a:t>
            </a:r>
            <a:r>
              <a:rPr lang="ru-RU" sz="2000" dirty="0"/>
              <a:t> </a:t>
            </a:r>
            <a:r>
              <a:rPr lang="ru-RU" sz="2000" dirty="0" err="1"/>
              <a:t>сталого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err="1" smtClean="0"/>
              <a:t>обґрунтувати</a:t>
            </a:r>
            <a:r>
              <a:rPr lang="ru-RU" sz="2000" dirty="0" smtClean="0"/>
              <a:t> </a:t>
            </a:r>
            <a:r>
              <a:rPr lang="ru-RU" sz="2000" dirty="0" err="1"/>
              <a:t>необхідність</a:t>
            </a:r>
            <a:r>
              <a:rPr lang="ru-RU" sz="2000" dirty="0"/>
              <a:t> </a:t>
            </a:r>
            <a:r>
              <a:rPr lang="ru-RU" sz="2000" dirty="0" err="1"/>
              <a:t>засвоєння</a:t>
            </a:r>
            <a:r>
              <a:rPr lang="ru-RU" sz="2000" dirty="0"/>
              <a:t> студентами </a:t>
            </a:r>
            <a:r>
              <a:rPr lang="ru-RU" sz="2000" dirty="0" err="1"/>
              <a:t>знань</a:t>
            </a:r>
            <a:r>
              <a:rPr lang="ru-RU" sz="2000" dirty="0"/>
              <a:t> з основ </a:t>
            </a:r>
            <a:r>
              <a:rPr lang="ru-RU" sz="2000" dirty="0" err="1"/>
              <a:t>рекреаційної</a:t>
            </a:r>
            <a:r>
              <a:rPr lang="ru-RU" sz="2000" dirty="0"/>
              <a:t> </a:t>
            </a:r>
            <a:r>
              <a:rPr lang="ru-RU" sz="2000" dirty="0" err="1"/>
              <a:t>географії</a:t>
            </a:r>
            <a:r>
              <a:rPr lang="ru-RU" sz="2000" dirty="0"/>
              <a:t>, як </a:t>
            </a:r>
            <a:r>
              <a:rPr lang="ru-RU" sz="2000" dirty="0" err="1"/>
              <a:t>базових</a:t>
            </a:r>
            <a:r>
              <a:rPr lang="ru-RU" sz="2000" dirty="0"/>
              <a:t> при </a:t>
            </a:r>
            <a:r>
              <a:rPr lang="ru-RU" sz="2000" dirty="0" err="1"/>
              <a:t>плануванні</a:t>
            </a:r>
            <a:r>
              <a:rPr lang="ru-RU" sz="2000" dirty="0"/>
              <a:t> </a:t>
            </a:r>
            <a:r>
              <a:rPr lang="ru-RU" sz="2000" dirty="0" err="1"/>
              <a:t>різноманітних</a:t>
            </a:r>
            <a:r>
              <a:rPr lang="ru-RU" sz="2000" dirty="0"/>
              <a:t> </a:t>
            </a:r>
            <a:r>
              <a:rPr lang="ru-RU" sz="2000" dirty="0" err="1"/>
              <a:t>заходів</a:t>
            </a:r>
            <a:r>
              <a:rPr lang="ru-RU" sz="2000" dirty="0"/>
              <a:t> в </a:t>
            </a:r>
            <a:r>
              <a:rPr lang="ru-RU" sz="2000" dirty="0" err="1"/>
              <a:t>галузі</a:t>
            </a:r>
            <a:r>
              <a:rPr lang="ru-RU" sz="2000" dirty="0"/>
              <a:t> </a:t>
            </a:r>
            <a:r>
              <a:rPr lang="ru-RU" sz="2000" dirty="0" err="1"/>
              <a:t>рекреаційної</a:t>
            </a:r>
            <a:r>
              <a:rPr lang="ru-RU" sz="2000" dirty="0"/>
              <a:t> </a:t>
            </a:r>
            <a:r>
              <a:rPr lang="ru-RU" sz="2000" dirty="0" err="1"/>
              <a:t>географії</a:t>
            </a:r>
            <a:r>
              <a:rPr lang="ru-RU" sz="2000" dirty="0"/>
              <a:t> і </a:t>
            </a:r>
            <a:r>
              <a:rPr lang="ru-RU" sz="2000" dirty="0" err="1"/>
              <a:t>туристичної</a:t>
            </a:r>
            <a:r>
              <a:rPr lang="ru-RU" sz="2000" dirty="0"/>
              <a:t> </a:t>
            </a:r>
            <a:r>
              <a:rPr lang="ru-RU" sz="2000" dirty="0" err="1"/>
              <a:t>індустрії</a:t>
            </a:r>
            <a:r>
              <a:rPr lang="ru-RU" sz="2000" dirty="0"/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6964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7396" y="142876"/>
            <a:ext cx="882920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accent1">
                    <a:lumMod val="50000"/>
                  </a:schemeClr>
                </a:solidFill>
              </a:rPr>
              <a:t>Основні фахові компетентності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</a:p>
          <a:p>
            <a:pPr algn="ctr"/>
            <a:endParaRPr lang="ru-RU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1" dirty="0" smtClean="0"/>
              <a:t>Знати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методичні</a:t>
            </a:r>
            <a:r>
              <a:rPr lang="ru-RU" sz="2400" dirty="0" smtClean="0"/>
              <a:t> </a:t>
            </a:r>
            <a:r>
              <a:rPr lang="ru-RU" sz="2400" dirty="0" err="1"/>
              <a:t>основи</a:t>
            </a:r>
            <a:r>
              <a:rPr lang="ru-RU" sz="2400" dirty="0"/>
              <a:t>, </a:t>
            </a:r>
            <a:r>
              <a:rPr lang="ru-RU" sz="2400" dirty="0" err="1"/>
              <a:t>реальні</a:t>
            </a:r>
            <a:r>
              <a:rPr lang="ru-RU" sz="2400" dirty="0"/>
              <a:t> </a:t>
            </a:r>
            <a:r>
              <a:rPr lang="ru-RU" sz="2400" dirty="0" err="1"/>
              <a:t>проблеми</a:t>
            </a:r>
            <a:r>
              <a:rPr lang="ru-RU" sz="2400" dirty="0"/>
              <a:t> </a:t>
            </a:r>
            <a:r>
              <a:rPr lang="ru-RU" sz="2400" dirty="0" err="1"/>
              <a:t>територіальної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рекреаційної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базуються</a:t>
            </a:r>
            <a:r>
              <a:rPr lang="ru-RU" sz="2400" dirty="0"/>
              <a:t> на </a:t>
            </a:r>
            <a:r>
              <a:rPr lang="ru-RU" sz="2400" dirty="0" err="1"/>
              <a:t>рекреаційних</a:t>
            </a:r>
            <a:r>
              <a:rPr lang="ru-RU" sz="2400" dirty="0"/>
              <a:t> потребах </a:t>
            </a:r>
            <a:r>
              <a:rPr lang="ru-RU" sz="2400" dirty="0" err="1"/>
              <a:t>населення</a:t>
            </a:r>
            <a:r>
              <a:rPr lang="ru-RU" sz="2400" dirty="0"/>
              <a:t>, </a:t>
            </a:r>
            <a:r>
              <a:rPr lang="ru-RU" sz="2400" dirty="0" err="1"/>
              <a:t>наявності</a:t>
            </a:r>
            <a:r>
              <a:rPr lang="ru-RU" sz="2400" dirty="0"/>
              <a:t> </a:t>
            </a:r>
            <a:r>
              <a:rPr lang="ru-RU" sz="2400" dirty="0" err="1"/>
              <a:t>рекреаційних</a:t>
            </a:r>
            <a:r>
              <a:rPr lang="ru-RU" sz="2400" dirty="0"/>
              <a:t> </a:t>
            </a:r>
            <a:r>
              <a:rPr lang="ru-RU" sz="2400" dirty="0" err="1"/>
              <a:t>ресурсів</a:t>
            </a:r>
            <a:r>
              <a:rPr lang="ru-RU" sz="2400" dirty="0"/>
              <a:t> та </a:t>
            </a:r>
            <a:r>
              <a:rPr lang="ru-RU" sz="2400" dirty="0" err="1"/>
              <a:t>екологічній</a:t>
            </a:r>
            <a:r>
              <a:rPr lang="ru-RU" sz="2400" dirty="0"/>
              <a:t> </a:t>
            </a:r>
            <a:r>
              <a:rPr lang="ru-RU" sz="2400" dirty="0" err="1"/>
              <a:t>доцільності</a:t>
            </a:r>
            <a:r>
              <a:rPr lang="ru-RU" sz="2400" dirty="0"/>
              <a:t>;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b="1" dirty="0"/>
              <a:t>Здатність</a:t>
            </a:r>
            <a:r>
              <a:rPr lang="uk-UA" sz="2400" dirty="0"/>
              <a:t> </a:t>
            </a:r>
            <a:r>
              <a:rPr lang="ru-RU" sz="2400" dirty="0" err="1" smtClean="0"/>
              <a:t>оцінювати</a:t>
            </a:r>
            <a:r>
              <a:rPr lang="ru-RU" sz="2400" dirty="0" smtClean="0"/>
              <a:t> </a:t>
            </a:r>
            <a:r>
              <a:rPr lang="ru-RU" sz="2400" dirty="0" err="1"/>
              <a:t>рекреаційні</a:t>
            </a:r>
            <a:r>
              <a:rPr lang="ru-RU" sz="2400" dirty="0"/>
              <a:t> </a:t>
            </a:r>
            <a:r>
              <a:rPr lang="ru-RU" sz="2400" dirty="0" err="1"/>
              <a:t>ресурси</a:t>
            </a:r>
            <a:r>
              <a:rPr lang="ru-RU" sz="2400" dirty="0"/>
              <a:t>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b="1" dirty="0"/>
              <a:t>Здатність</a:t>
            </a:r>
            <a:r>
              <a:rPr lang="uk-UA" sz="2400" dirty="0"/>
              <a:t> </a:t>
            </a:r>
            <a:r>
              <a:rPr lang="ru-RU" sz="2400" dirty="0" err="1" smtClean="0"/>
              <a:t>визначати</a:t>
            </a:r>
            <a:r>
              <a:rPr lang="ru-RU" sz="2400" dirty="0" smtClean="0"/>
              <a:t> </a:t>
            </a:r>
            <a:r>
              <a:rPr lang="ru-RU" sz="2400" dirty="0" err="1"/>
              <a:t>рекреаційні</a:t>
            </a:r>
            <a:r>
              <a:rPr lang="ru-RU" sz="2400" dirty="0"/>
              <a:t> потреби як </a:t>
            </a:r>
            <a:r>
              <a:rPr lang="ru-RU" sz="2400" dirty="0" err="1"/>
              <a:t>основи</a:t>
            </a:r>
            <a:r>
              <a:rPr lang="ru-RU" sz="2400" dirty="0"/>
              <a:t> </a:t>
            </a:r>
            <a:r>
              <a:rPr lang="ru-RU" sz="2400" dirty="0" err="1"/>
              <a:t>територіально-просторової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рекреаційної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b="1" dirty="0" smtClean="0"/>
              <a:t>Здатність</a:t>
            </a:r>
            <a:r>
              <a:rPr lang="uk-UA" sz="2400" dirty="0" smtClean="0"/>
              <a:t> </a:t>
            </a:r>
            <a:r>
              <a:rPr lang="ru-RU" sz="2400" dirty="0" err="1" smtClean="0"/>
              <a:t>аналізувати</a:t>
            </a:r>
            <a:r>
              <a:rPr lang="ru-RU" sz="2400" dirty="0" smtClean="0"/>
              <a:t> </a:t>
            </a:r>
            <a:r>
              <a:rPr lang="ru-RU" sz="2400" dirty="0" err="1"/>
              <a:t>розвиток</a:t>
            </a:r>
            <a:r>
              <a:rPr lang="ru-RU" sz="2400" dirty="0"/>
              <a:t> </a:t>
            </a:r>
            <a:r>
              <a:rPr lang="ru-RU" sz="2400" dirty="0" err="1"/>
              <a:t>рекреаційного</a:t>
            </a:r>
            <a:r>
              <a:rPr lang="ru-RU" sz="2400" dirty="0"/>
              <a:t> ринку та </a:t>
            </a:r>
            <a:r>
              <a:rPr lang="ru-RU" sz="2400" dirty="0" err="1"/>
              <a:t>досліджувати</a:t>
            </a:r>
            <a:r>
              <a:rPr lang="ru-RU" sz="2400" dirty="0"/>
              <a:t> </a:t>
            </a:r>
            <a:r>
              <a:rPr lang="ru-RU" sz="2400" dirty="0" err="1"/>
              <a:t>вітчизняні</a:t>
            </a:r>
            <a:r>
              <a:rPr lang="ru-RU" sz="2400" dirty="0"/>
              <a:t> </a:t>
            </a:r>
            <a:r>
              <a:rPr lang="ru-RU" sz="2400" dirty="0" err="1"/>
              <a:t>рекреаційні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6010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7174" y="0"/>
            <a:ext cx="871537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</a:rPr>
              <a:t>Програма курсу: </a:t>
            </a:r>
          </a:p>
          <a:p>
            <a:pPr algn="just"/>
            <a:endParaRPr lang="uk-UA" sz="2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b="1" dirty="0" err="1">
                <a:solidFill>
                  <a:schemeClr val="tx2">
                    <a:lumMod val="50000"/>
                  </a:schemeClr>
                </a:solidFill>
              </a:rPr>
              <a:t>Методологічні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 засади </a:t>
            </a:r>
            <a:r>
              <a:rPr lang="ru-RU" sz="2400" b="1" dirty="0" err="1">
                <a:solidFill>
                  <a:schemeClr val="tx2">
                    <a:lumMod val="50000"/>
                  </a:schemeClr>
                </a:solidFill>
              </a:rPr>
              <a:t>рекреаційної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50000"/>
                  </a:schemeClr>
                </a:solidFill>
              </a:rPr>
              <a:t>географії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2400" b="1" dirty="0" err="1">
                <a:solidFill>
                  <a:schemeClr val="tx2">
                    <a:lumMod val="50000"/>
                  </a:schemeClr>
                </a:solidFill>
              </a:rPr>
              <a:t>Рекреаційна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50000"/>
                  </a:schemeClr>
                </a:solidFill>
              </a:rPr>
              <a:t>географія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50000"/>
                  </a:schemeClr>
                </a:solidFill>
              </a:rPr>
              <a:t>України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	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/>
              <a:t>Вступ. </a:t>
            </a:r>
            <a:r>
              <a:rPr lang="ru-RU" sz="2000" dirty="0" err="1"/>
              <a:t>Рекреаційна</a:t>
            </a:r>
            <a:r>
              <a:rPr lang="ru-RU" sz="2000" dirty="0"/>
              <a:t> </a:t>
            </a:r>
            <a:r>
              <a:rPr lang="ru-RU" sz="2000" dirty="0" err="1"/>
              <a:t>географія</a:t>
            </a:r>
            <a:r>
              <a:rPr lang="ru-RU" sz="2000" dirty="0"/>
              <a:t> як наука та </a:t>
            </a:r>
            <a:r>
              <a:rPr lang="ru-RU" sz="2000" dirty="0" err="1"/>
              <a:t>її</a:t>
            </a:r>
            <a:r>
              <a:rPr lang="ru-RU" sz="2000" dirty="0"/>
              <a:t> теоретична </a:t>
            </a:r>
            <a:r>
              <a:rPr lang="ru-RU" sz="2000" dirty="0" smtClean="0"/>
              <a:t>база</a:t>
            </a:r>
            <a:r>
              <a:rPr lang="uk-UA" sz="2000" dirty="0" smtClean="0"/>
              <a:t>.</a:t>
            </a:r>
            <a:endParaRPr lang="uk-UA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/>
              <a:t>Районування</a:t>
            </a:r>
            <a:r>
              <a:rPr lang="ru-RU" sz="2000" dirty="0"/>
              <a:t> та </a:t>
            </a:r>
            <a:r>
              <a:rPr lang="ru-RU" sz="2000" dirty="0" err="1"/>
              <a:t>територіальні</a:t>
            </a:r>
            <a:r>
              <a:rPr lang="ru-RU" sz="2000" dirty="0"/>
              <a:t> </a:t>
            </a:r>
            <a:r>
              <a:rPr lang="ru-RU" sz="2000" dirty="0" err="1"/>
              <a:t>рекреаційні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 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/>
              <a:t>Рекреаційні</a:t>
            </a:r>
            <a:r>
              <a:rPr lang="ru-RU" sz="2000" dirty="0"/>
              <a:t> </a:t>
            </a:r>
            <a:r>
              <a:rPr lang="ru-RU" sz="2000" dirty="0" err="1"/>
              <a:t>умови</a:t>
            </a:r>
            <a:r>
              <a:rPr lang="ru-RU" sz="2000" dirty="0"/>
              <a:t> і </a:t>
            </a:r>
            <a:r>
              <a:rPr lang="ru-RU" sz="2000" dirty="0" err="1"/>
              <a:t>ресурси</a:t>
            </a:r>
            <a:r>
              <a:rPr lang="ru-RU" sz="2000" dirty="0"/>
              <a:t> 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/>
              <a:t>Рекреаційні</a:t>
            </a:r>
            <a:r>
              <a:rPr lang="ru-RU" sz="2000" dirty="0"/>
              <a:t> потреби та </a:t>
            </a:r>
            <a:r>
              <a:rPr lang="ru-RU" sz="2000" dirty="0" err="1"/>
              <a:t>діяльність</a:t>
            </a:r>
            <a:r>
              <a:rPr lang="ru-RU" sz="2000" dirty="0"/>
              <a:t> 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/>
              <a:t>Лікувально-курортне</a:t>
            </a:r>
            <a:r>
              <a:rPr lang="ru-RU" sz="2000" dirty="0"/>
              <a:t> </a:t>
            </a:r>
            <a:r>
              <a:rPr lang="ru-RU" sz="2000" dirty="0" err="1"/>
              <a:t>господарство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 як </a:t>
            </a:r>
            <a:r>
              <a:rPr lang="ru-RU" sz="2000" dirty="0" err="1"/>
              <a:t>важлива</a:t>
            </a:r>
            <a:r>
              <a:rPr lang="ru-RU" sz="2000" dirty="0"/>
              <a:t> </a:t>
            </a:r>
            <a:r>
              <a:rPr lang="ru-RU" sz="2000" dirty="0" err="1"/>
              <a:t>галузь</a:t>
            </a:r>
            <a:r>
              <a:rPr lang="ru-RU" sz="2000" dirty="0"/>
              <a:t> </a:t>
            </a:r>
            <a:r>
              <a:rPr lang="ru-RU" sz="2000" dirty="0" err="1"/>
              <a:t>рекреаційної</a:t>
            </a:r>
            <a:r>
              <a:rPr lang="ru-RU" sz="2000" dirty="0"/>
              <a:t> </a:t>
            </a:r>
            <a:r>
              <a:rPr lang="ru-RU" sz="2000" dirty="0" err="1"/>
              <a:t>географії</a:t>
            </a:r>
            <a:r>
              <a:rPr lang="ru-RU" sz="2000" dirty="0"/>
              <a:t> 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/>
              <a:t>Оздоровчо</a:t>
            </a:r>
            <a:r>
              <a:rPr lang="ru-RU" sz="2000" dirty="0"/>
              <a:t>-спортивна, </a:t>
            </a:r>
            <a:r>
              <a:rPr lang="ru-RU" sz="2000" dirty="0" err="1"/>
              <a:t>пізнавальна</a:t>
            </a:r>
            <a:r>
              <a:rPr lang="ru-RU" sz="2000" dirty="0"/>
              <a:t> та </a:t>
            </a:r>
            <a:r>
              <a:rPr lang="ru-RU" sz="2000" dirty="0" err="1"/>
              <a:t>розважально-ділова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 </a:t>
            </a:r>
            <a:r>
              <a:rPr lang="ru-RU" sz="2000" dirty="0" err="1"/>
              <a:t>галузевої</a:t>
            </a:r>
            <a:r>
              <a:rPr lang="ru-RU" sz="2000" dirty="0"/>
              <a:t> </a:t>
            </a:r>
            <a:r>
              <a:rPr lang="ru-RU" sz="2000" dirty="0" err="1"/>
              <a:t>рекреації</a:t>
            </a:r>
            <a:r>
              <a:rPr lang="ru-RU" sz="2000" dirty="0"/>
              <a:t> 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err="1"/>
              <a:t>Регіональна</a:t>
            </a:r>
            <a:r>
              <a:rPr lang="ru-RU" sz="2000" dirty="0"/>
              <a:t> </a:t>
            </a:r>
            <a:r>
              <a:rPr lang="ru-RU" sz="2000" dirty="0" err="1"/>
              <a:t>рекреаційна</a:t>
            </a:r>
            <a:r>
              <a:rPr lang="ru-RU" sz="2000" dirty="0"/>
              <a:t> </a:t>
            </a:r>
            <a:r>
              <a:rPr lang="ru-RU" sz="2000" dirty="0" err="1"/>
              <a:t>географія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 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/>
              <a:t>Природно-</a:t>
            </a:r>
            <a:r>
              <a:rPr lang="ru-RU" sz="2000" dirty="0" err="1"/>
              <a:t>заповідний</a:t>
            </a:r>
            <a:r>
              <a:rPr lang="ru-RU" sz="2000" dirty="0"/>
              <a:t> фонд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dirty="0"/>
              <a:t>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85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5" y="0"/>
            <a:ext cx="9103539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57400" y="2114550"/>
            <a:ext cx="52406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dirty="0" smtClean="0">
                <a:solidFill>
                  <a:schemeClr val="accent1">
                    <a:lumMod val="50000"/>
                  </a:schemeClr>
                </a:solidFill>
              </a:rPr>
              <a:t>Дякуємо за увагу!!!</a:t>
            </a:r>
            <a:endParaRPr lang="ru-R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61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259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Нападовская</dc:creator>
  <cp:lastModifiedBy>Анна Нападовская</cp:lastModifiedBy>
  <cp:revision>12</cp:revision>
  <dcterms:created xsi:type="dcterms:W3CDTF">2020-07-29T12:38:22Z</dcterms:created>
  <dcterms:modified xsi:type="dcterms:W3CDTF">2020-07-29T14:56:16Z</dcterms:modified>
</cp:coreProperties>
</file>